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360" r:id="rId5"/>
    <p:sldId id="265" r:id="rId6"/>
    <p:sldId id="326" r:id="rId7"/>
    <p:sldId id="261" r:id="rId8"/>
    <p:sldId id="276" r:id="rId9"/>
    <p:sldId id="362" r:id="rId10"/>
    <p:sldId id="365" r:id="rId11"/>
    <p:sldId id="357" r:id="rId12"/>
    <p:sldId id="363" r:id="rId13"/>
    <p:sldId id="366" r:id="rId14"/>
    <p:sldId id="367" r:id="rId15"/>
    <p:sldId id="353" r:id="rId16"/>
    <p:sldId id="348" r:id="rId17"/>
    <p:sldId id="351" r:id="rId18"/>
    <p:sldId id="32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3725" autoAdjust="0"/>
  </p:normalViewPr>
  <p:slideViewPr>
    <p:cSldViewPr snapToGrid="0" showGuides="1">
      <p:cViewPr varScale="1">
        <p:scale>
          <a:sx n="66" d="100"/>
          <a:sy n="66" d="100"/>
        </p:scale>
        <p:origin x="784" y="44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8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E7CCA5E-0343-E6C4-A44F-9CFFE8EC7F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54" b="7854"/>
          <a:stretch>
            <a:fillRect/>
          </a:stretch>
        </p:blipFill>
        <p:spPr>
          <a:xfrm>
            <a:off x="0" y="0"/>
            <a:ext cx="12188952" cy="6858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9958E85-181A-D968-F2EC-D5497DF24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9459" y="3429000"/>
            <a:ext cx="4453151" cy="4028034"/>
          </a:xfrm>
        </p:spPr>
        <p:txBody>
          <a:bodyPr/>
          <a:lstStyle/>
          <a:p>
            <a:r>
              <a:rPr lang="en-IN" dirty="0"/>
              <a:t>SMART WATERING SYSTEM</a:t>
            </a:r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EB6F243-F99E-F5CF-1E1E-4E364B91F1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461" r="20461" b="12550"/>
          <a:stretch/>
        </p:blipFill>
        <p:spPr>
          <a:xfrm>
            <a:off x="5980113" y="0"/>
            <a:ext cx="621188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DC8886-2E94-61CF-C23F-40FE0394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032" y="701375"/>
            <a:ext cx="5458968" cy="1098758"/>
          </a:xfrm>
        </p:spPr>
        <p:txBody>
          <a:bodyPr>
            <a:normAutofit fontScale="90000"/>
          </a:bodyPr>
          <a:lstStyle/>
          <a:p>
            <a:r>
              <a:rPr lang="en-IN" dirty="0"/>
              <a:t>ADVANTAGES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DBC1E2-24F5-EB1F-EFD7-BCB353653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03" y="2295416"/>
            <a:ext cx="5458968" cy="293110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Increase in productivity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Reduced water consumption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 Safe to operate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No Manpower required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Reduced soil erosion and nutrient leaching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17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2102-281B-3140-E620-BFEE4A53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885373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AC9C-EC06-D3C3-8807-B1A34BD15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1578543"/>
            <a:ext cx="6337098" cy="438569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smart farming based equipment require farmer to understand and learn the use of technology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Smart Watering System need availability on internet continuously.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Fault sensor or data processing engines can cause faulty I decisions which may lead to over use of water, fertilizers and other wastage of resources.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also has some issues which have to be tracked properly in order to attain the full benefit of it.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E39634B-5270-0F47-57A4-FE1343EE17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7346" t="15625" r="4"/>
          <a:stretch/>
        </p:blipFill>
        <p:spPr>
          <a:xfrm>
            <a:off x="8897970" y="0"/>
            <a:ext cx="3293877" cy="2743212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97B648F-3BBB-BF59-831B-DDFF901DAD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77" t="20415" r="25328"/>
          <a:stretch/>
        </p:blipFill>
        <p:spPr>
          <a:xfrm>
            <a:off x="7023099" y="3721100"/>
            <a:ext cx="4533901" cy="3136900"/>
          </a:xfrm>
        </p:spPr>
      </p:pic>
    </p:spTree>
    <p:extLst>
      <p:ext uri="{BB962C8B-B14F-4D97-AF65-F5344CB8AC3E}">
        <p14:creationId xmlns:p14="http://schemas.microsoft.com/office/powerpoint/2010/main" val="84078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723851"/>
          </a:xfrm>
        </p:spPr>
        <p:txBody>
          <a:bodyPr>
            <a:noAutofit/>
          </a:bodyPr>
          <a:lstStyle/>
          <a:p>
            <a:r>
              <a:rPr lang="en-US" sz="3600" dirty="0"/>
              <a:t>Future Plans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04DAE56-9637-4DBD-AA0F-74B7D302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8715" y="2199331"/>
            <a:ext cx="4536999" cy="823912"/>
          </a:xfrm>
        </p:spPr>
        <p:txBody>
          <a:bodyPr/>
          <a:lstStyle/>
          <a:p>
            <a:r>
              <a:rPr lang="en-US" dirty="0"/>
              <a:t>RAIN DETECTION 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5973" y="3084263"/>
            <a:ext cx="4536998" cy="2779361"/>
          </a:xfrm>
        </p:spPr>
        <p:txBody>
          <a:bodyPr>
            <a:normAutofit/>
          </a:bodyPr>
          <a:lstStyle/>
          <a:p>
            <a:r>
              <a:rPr lang="en-US" dirty="0"/>
              <a:t>Excess water may damage the crop, when the motor is on, while raining.</a:t>
            </a:r>
          </a:p>
          <a:p>
            <a:r>
              <a:rPr lang="en-US" dirty="0"/>
              <a:t>Rain drop Sensor will sense the rain and send alert message to farmer and turn off the motor if it is on.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C87E0-70FC-4AA9-A798-76F2C56A7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24711" y="1726355"/>
            <a:ext cx="4238199" cy="823912"/>
          </a:xfrm>
        </p:spPr>
        <p:txBody>
          <a:bodyPr/>
          <a:lstStyle/>
          <a:p>
            <a:r>
              <a:rPr lang="en-US" dirty="0"/>
              <a:t>TEMPERATURE AND HUMIDITY DETECTION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27862" y="2697915"/>
            <a:ext cx="4535424" cy="2779361"/>
          </a:xfrm>
        </p:spPr>
        <p:txBody>
          <a:bodyPr>
            <a:noAutofit/>
          </a:bodyPr>
          <a:lstStyle/>
          <a:p>
            <a:r>
              <a:rPr lang="en-US" dirty="0"/>
              <a:t>The data detected from the DHT sensor can be stored in a database and do future predictions.</a:t>
            </a:r>
          </a:p>
          <a:p>
            <a:r>
              <a:rPr lang="en-US" dirty="0"/>
              <a:t>Like, in which season the soil moisture will be more , in that respective temperature and humidity and respective action can be taken by the farmer.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1E5F4-947E-06DB-1E76-EBF5685C4C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673" b="19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ctor spraying crops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13344"/>
            <a:ext cx="9566098" cy="1345269"/>
          </a:xfrm>
        </p:spPr>
        <p:txBody>
          <a:bodyPr>
            <a:normAutofit/>
          </a:bodyPr>
          <a:lstStyle/>
          <a:p>
            <a:r>
              <a:rPr lang="en-US" sz="4200" dirty="0"/>
              <a:t>Additional Modules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45DDCE-0004-4A33-819C-C3B99A48D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8650" y="1931993"/>
            <a:ext cx="3108960" cy="823912"/>
          </a:xfrm>
        </p:spPr>
        <p:txBody>
          <a:bodyPr>
            <a:normAutofit/>
          </a:bodyPr>
          <a:lstStyle/>
          <a:p>
            <a:r>
              <a:rPr lang="en-US" sz="2000" dirty="0"/>
              <a:t>DATA TO CLOUD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55A4A7-B76B-4CDB-BBED-9ABEFEDD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0204" y="2755905"/>
            <a:ext cx="3108960" cy="2779361"/>
          </a:xfrm>
        </p:spPr>
        <p:txBody>
          <a:bodyPr>
            <a:noAutofit/>
          </a:bodyPr>
          <a:lstStyle/>
          <a:p>
            <a:pPr lvl="0"/>
            <a:r>
              <a:rPr lang="en-US" sz="1500" dirty="0"/>
              <a:t>The data collected on the serial monitor and Blynk IoT app is loaded to the cloud. </a:t>
            </a:r>
          </a:p>
          <a:p>
            <a:pPr lvl="0"/>
            <a:r>
              <a:rPr lang="en-US" sz="1500" dirty="0"/>
              <a:t>The data can further be modeled and use for future predictions.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822712-F41D-432C-AFC4-10DD44077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5899" y="1931993"/>
            <a:ext cx="3585859" cy="823912"/>
          </a:xfrm>
        </p:spPr>
        <p:txBody>
          <a:bodyPr>
            <a:normAutofit/>
          </a:bodyPr>
          <a:lstStyle/>
          <a:p>
            <a:r>
              <a:rPr lang="en-US" sz="2000" dirty="0"/>
              <a:t>Obstacle DETECTION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944000-ACD4-4CBB-831F-13CE67249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9928" y="2755905"/>
            <a:ext cx="3108960" cy="2779361"/>
          </a:xfrm>
        </p:spPr>
        <p:txBody>
          <a:bodyPr>
            <a:noAutofit/>
          </a:bodyPr>
          <a:lstStyle/>
          <a:p>
            <a:r>
              <a:rPr lang="en-US" sz="1500" dirty="0">
                <a:latin typeface="Meiryo (Body)"/>
                <a:ea typeface="Meiryo" panose="020B0604030504040204" pitchFamily="34" charset="-128"/>
              </a:rPr>
              <a:t>The crop can also be illegally harvested or taken without authorization, or suffer damage from animal interference.</a:t>
            </a:r>
          </a:p>
          <a:p>
            <a:r>
              <a:rPr lang="en-US" sz="1500" dirty="0">
                <a:latin typeface="Meiryo (Body)"/>
                <a:ea typeface="Meiryo" panose="020B0604030504040204" pitchFamily="34" charset="-128"/>
              </a:rPr>
              <a:t>The PIR Motion Sensor detects any moving object and sends alert message to farmer </a:t>
            </a:r>
          </a:p>
          <a:p>
            <a:endParaRPr lang="en-US" dirty="0">
              <a:latin typeface="Meiryo (Body)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E5F83C-97F5-4AC4-8154-A640ECD5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171955"/>
            <a:ext cx="2900062" cy="564381"/>
          </a:xfrm>
        </p:spPr>
        <p:txBody>
          <a:bodyPr>
            <a:normAutofit/>
          </a:bodyPr>
          <a:lstStyle/>
          <a:p>
            <a:r>
              <a:rPr lang="en-US" sz="2000" dirty="0"/>
              <a:t>GPS TRACK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3D49FB-9E18-457E-A2FA-70EFCA648A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09" y="2712415"/>
            <a:ext cx="3108960" cy="2779361"/>
          </a:xfrm>
        </p:spPr>
        <p:txBody>
          <a:bodyPr>
            <a:noAutofit/>
          </a:bodyPr>
          <a:lstStyle/>
          <a:p>
            <a:r>
              <a:rPr lang="en-US" sz="1500" dirty="0"/>
              <a:t>If there are any fire accidents on a large farm land, it is difficult for farmer to know the location.</a:t>
            </a:r>
          </a:p>
          <a:p>
            <a:r>
              <a:rPr lang="en-US" sz="1500" dirty="0"/>
              <a:t>The GPS sensor locates where the fire accident occurred in the large area and it can also be used for other benefits as well. </a:t>
            </a:r>
          </a:p>
        </p:txBody>
      </p:sp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141" y="293570"/>
            <a:ext cx="6268817" cy="141644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06F-7E28-44E5-BC03-EC01665A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141" y="1710011"/>
            <a:ext cx="6141202" cy="1004312"/>
          </a:xfrm>
        </p:spPr>
        <p:txBody>
          <a:bodyPr>
            <a:normAutofit/>
          </a:bodyPr>
          <a:lstStyle/>
          <a:p>
            <a:r>
              <a:rPr lang="en-US" dirty="0"/>
              <a:t>Let us see the demo now.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4242F8-270C-54E6-3DE4-DFD459774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8" b="2877"/>
          <a:stretch/>
        </p:blipFill>
        <p:spPr>
          <a:xfrm>
            <a:off x="654518" y="221381"/>
            <a:ext cx="3075847" cy="64393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3D7B06-B455-AB7E-6769-E79C0244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3"/>
          <a:stretch/>
        </p:blipFill>
        <p:spPr>
          <a:xfrm rot="10800000">
            <a:off x="4764505" y="2714323"/>
            <a:ext cx="6018998" cy="34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504" y="1370061"/>
            <a:ext cx="4632891" cy="3066706"/>
          </a:xfrm>
        </p:spPr>
        <p:txBody>
          <a:bodyPr anchor="b">
            <a:normAutofit/>
          </a:bodyPr>
          <a:lstStyle/>
          <a:p>
            <a:r>
              <a:rPr lang="en-US" sz="56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68" y="4306605"/>
            <a:ext cx="4278738" cy="1135781"/>
          </a:xfrm>
        </p:spPr>
        <p:txBody>
          <a:bodyPr anchor="t">
            <a:normAutofit fontScale="25000" lnSpcReduction="20000"/>
          </a:bodyPr>
          <a:lstStyle/>
          <a:p>
            <a:endParaRPr lang="en-US" dirty="0"/>
          </a:p>
          <a:p>
            <a:pPr algn="r"/>
            <a:r>
              <a:rPr lang="en-US" sz="16800" dirty="0">
                <a:latin typeface="Brush Script MT" panose="03060802040406070304" pitchFamily="66" charset="0"/>
              </a:rPr>
              <a:t>- By </a:t>
            </a:r>
            <a:r>
              <a:rPr lang="en-US" sz="16800" dirty="0" err="1">
                <a:latin typeface="Brush Script MT" panose="03060802040406070304" pitchFamily="66" charset="0"/>
              </a:rPr>
              <a:t>AgroTech</a:t>
            </a:r>
            <a:endParaRPr lang="en-US" sz="16800" dirty="0">
              <a:latin typeface="Brush Script MT" panose="03060802040406070304" pitchFamily="66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14A961-8E37-B760-4DE9-2CD0F6A72D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917795-DEF7-CFE8-ACC0-EF16AA8107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FA83E3-E9B6-387D-BAC1-812D2009E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1C5DCDC-C96E-8554-30EF-1D35924B57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42BC9-F205-BCDC-4C2B-420E2A50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95" y="0"/>
            <a:ext cx="6936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4"/>
            <a:ext cx="7134415" cy="1212632"/>
          </a:xfrm>
        </p:spPr>
        <p:txBody>
          <a:bodyPr anchor="b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1739925"/>
            <a:ext cx="5653704" cy="436249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 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How it works?</a:t>
            </a:r>
          </a:p>
          <a:p>
            <a:r>
              <a:rPr lang="en-US" dirty="0"/>
              <a:t>Advantages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Future Scope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pic>
        <p:nvPicPr>
          <p:cNvPr id="21" name="Picture Placeholder 20" descr="Seedling soil in the sunlight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/>
      </p:pic>
      <p:pic>
        <p:nvPicPr>
          <p:cNvPr id="16" name="Picture Placeholder 15" descr="Seedling soil in the sunlight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/>
        </p:blipFill>
        <p:spPr/>
      </p:pic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Introduction</a:t>
            </a:r>
          </a:p>
        </p:txBody>
      </p:sp>
      <p:pic>
        <p:nvPicPr>
          <p:cNvPr id="18" name="Picture Placeholder 17" descr="A person standing in a greenhouse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Watering System developing model is a real time monitoring system. It monitor the soil properties like soil moisture etc.</a:t>
            </a:r>
          </a:p>
          <a:p>
            <a:endParaRPr lang="en-US" dirty="0"/>
          </a:p>
          <a:p>
            <a:r>
              <a:rPr lang="en-US" dirty="0"/>
              <a:t>It offers a futuristic way of life in which an individual gets to control his electronic devices using a smart phone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C6A0C38-C4A4-694E-6A97-F347D9105A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9403" r="47"/>
          <a:stretch/>
        </p:blipFill>
        <p:spPr>
          <a:xfrm>
            <a:off x="663828" y="4007060"/>
            <a:ext cx="3444873" cy="285094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CEA9BA0-8E0E-3681-7C3A-B7B3ABE262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8284" r="28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764" y="741145"/>
            <a:ext cx="5879808" cy="200205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764" y="3272589"/>
            <a:ext cx="4639376" cy="2706947"/>
          </a:xfrm>
        </p:spPr>
        <p:txBody>
          <a:bodyPr anchor="t"/>
          <a:lstStyle/>
          <a:p>
            <a:r>
              <a:rPr lang="en-US" dirty="0"/>
              <a:t>Farmers face problem in over watering the crop if they miss switching off the motor, which may lead to crop damage and water wastage.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65261A8-49D8-8F40-63F1-DB52DE8329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704" r="33254"/>
          <a:stretch/>
        </p:blipFill>
        <p:spPr>
          <a:xfrm>
            <a:off x="4979586" y="0"/>
            <a:ext cx="7212414" cy="6858000"/>
          </a:xfrm>
        </p:spPr>
      </p:pic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>
            <a:normAutofit fontScale="90000"/>
          </a:bodyPr>
          <a:lstStyle/>
          <a:p>
            <a:r>
              <a:rPr lang="en-US" sz="4100" dirty="0"/>
              <a:t>SOLUTION</a:t>
            </a:r>
            <a:br>
              <a:rPr lang="en-US" dirty="0"/>
            </a:br>
            <a:r>
              <a:rPr lang="en-US" dirty="0"/>
              <a:t>SMART WATERING SYSYTEM</a:t>
            </a:r>
          </a:p>
        </p:txBody>
      </p:sp>
      <p:pic>
        <p:nvPicPr>
          <p:cNvPr id="23" name="Picture Placeholder 22" descr="Seedling soil in the sunlight">
            <a:extLst>
              <a:ext uri="{FF2B5EF4-FFF2-40B4-BE49-F238E27FC236}">
                <a16:creationId xmlns:a16="http://schemas.microsoft.com/office/drawing/2014/main" id="{2D95C522-0673-42BF-B02A-D92BB4AA3D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" y="4007257"/>
            <a:ext cx="12188647" cy="287961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00B88-9B3B-70EA-840C-42E7112B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4" y="2107097"/>
            <a:ext cx="8147158" cy="3379304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Solution is Smart watering System. In this System, the crop is watered according to its requirement, without the farmer.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Soil Moisture is detected from the crop. Based on the Moisture percentage, the motor will turn on and off automatically. And this can be visualized by farmer in a app (Blynk IoT).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The required moisture for that respective crop acts as the </a:t>
            </a:r>
            <a:r>
              <a:rPr lang="en-IN" dirty="0" err="1">
                <a:solidFill>
                  <a:schemeClr val="tx1"/>
                </a:solidFill>
              </a:rPr>
              <a:t>threshold_moisture_value</a:t>
            </a:r>
            <a:r>
              <a:rPr lang="en-IN" dirty="0">
                <a:solidFill>
                  <a:schemeClr val="tx1"/>
                </a:solidFill>
              </a:rPr>
              <a:t> to turn on or turn off the motor. </a:t>
            </a:r>
          </a:p>
        </p:txBody>
      </p:sp>
    </p:spTree>
    <p:extLst>
      <p:ext uri="{BB962C8B-B14F-4D97-AF65-F5344CB8AC3E}">
        <p14:creationId xmlns:p14="http://schemas.microsoft.com/office/powerpoint/2010/main" val="173143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5D50CE1-3995-464D-76C2-0C4710AC1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8172" b="38172"/>
          <a:stretch>
            <a:fillRect/>
          </a:stretch>
        </p:blipFill>
        <p:spPr>
          <a:xfrm>
            <a:off x="3787057" y="0"/>
            <a:ext cx="7851775" cy="1239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CDF9B-E429-6B2A-0D43-CEF6A16C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35" y="2265816"/>
            <a:ext cx="7238198" cy="286158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9C474ECE-C7F6-3FF7-36D5-405E3FE90F80}"/>
              </a:ext>
            </a:extLst>
          </p:cNvPr>
          <p:cNvSpPr/>
          <p:nvPr/>
        </p:nvSpPr>
        <p:spPr>
          <a:xfrm>
            <a:off x="1423779" y="920547"/>
            <a:ext cx="1493299" cy="1140429"/>
          </a:xfrm>
          <a:prstGeom prst="cloud">
            <a:avLst/>
          </a:prstGeom>
          <a:solidFill>
            <a:srgbClr val="333399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7DB5E-43F8-9ED9-2176-DA34570BA329}"/>
              </a:ext>
            </a:extLst>
          </p:cNvPr>
          <p:cNvSpPr txBox="1"/>
          <p:nvPr/>
        </p:nvSpPr>
        <p:spPr>
          <a:xfrm>
            <a:off x="1891406" y="1345638"/>
            <a:ext cx="558043" cy="38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C025CC-D63F-6C20-6A0E-9EF0F641D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93" y="3429000"/>
            <a:ext cx="1698396" cy="169839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959880D3-A459-6337-4FA4-49768C26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73" y="388866"/>
            <a:ext cx="9566098" cy="569568"/>
          </a:xfrm>
        </p:spPr>
        <p:txBody>
          <a:bodyPr>
            <a:normAutofit fontScale="90000"/>
          </a:bodyPr>
          <a:lstStyle/>
          <a:p>
            <a:r>
              <a:rPr lang="en-IN" dirty="0"/>
              <a:t>COMPONENTS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C05FF0D-EEA4-C1C9-3D06-A8E12010A9C0}"/>
              </a:ext>
            </a:extLst>
          </p:cNvPr>
          <p:cNvSpPr txBox="1">
            <a:spLocks/>
          </p:cNvSpPr>
          <p:nvPr/>
        </p:nvSpPr>
        <p:spPr>
          <a:xfrm>
            <a:off x="1329592" y="5272517"/>
            <a:ext cx="1698395" cy="5411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>
                <a:highlight>
                  <a:srgbClr val="C0C0C0"/>
                </a:highlight>
              </a:rPr>
              <a:t>Program ESP32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6C483A-B92D-C7AF-93F2-587C529BB90A}"/>
              </a:ext>
            </a:extLst>
          </p:cNvPr>
          <p:cNvSpPr txBox="1">
            <a:spLocks/>
          </p:cNvSpPr>
          <p:nvPr/>
        </p:nvSpPr>
        <p:spPr>
          <a:xfrm>
            <a:off x="3906855" y="5272517"/>
            <a:ext cx="1819175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>
                <a:highlight>
                  <a:srgbClr val="C0C0C0"/>
                </a:highlight>
              </a:rPr>
              <a:t>Connect sensors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62D1575-CDC0-EDF6-D6E6-61A79DB1BB5A}"/>
              </a:ext>
            </a:extLst>
          </p:cNvPr>
          <p:cNvSpPr txBox="1">
            <a:spLocks/>
          </p:cNvSpPr>
          <p:nvPr/>
        </p:nvSpPr>
        <p:spPr>
          <a:xfrm>
            <a:off x="6465973" y="5272517"/>
            <a:ext cx="2081260" cy="387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>
                <a:highlight>
                  <a:srgbClr val="C0C0C0"/>
                </a:highlight>
              </a:rPr>
              <a:t>Automate Irrigation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AA90FD-577B-7673-1711-74310BFF9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60" t="254" r="16166" b="29161"/>
          <a:stretch/>
        </p:blipFill>
        <p:spPr>
          <a:xfrm>
            <a:off x="8478855" y="3560884"/>
            <a:ext cx="1392313" cy="1566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0C6516-8FDC-C93B-CF81-95939CF120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06" t="23436" r="23957" b="29415"/>
          <a:stretch/>
        </p:blipFill>
        <p:spPr>
          <a:xfrm>
            <a:off x="9736251" y="4079348"/>
            <a:ext cx="1146714" cy="10463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DD3787-D048-774A-341C-610A0CAF81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37" t="-1640" r="1499" b="68323"/>
          <a:stretch/>
        </p:blipFill>
        <p:spPr>
          <a:xfrm>
            <a:off x="9871167" y="2156060"/>
            <a:ext cx="1011797" cy="21187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2DAE58-5490-24E3-0622-C94DBB255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39" t="1750" r="566" b="68758"/>
          <a:stretch/>
        </p:blipFill>
        <p:spPr>
          <a:xfrm>
            <a:off x="8505093" y="2264165"/>
            <a:ext cx="1531350" cy="1304346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F4A712D7-D490-CE36-D297-9E37FF5CF876}"/>
              </a:ext>
            </a:extLst>
          </p:cNvPr>
          <p:cNvSpPr/>
          <p:nvPr/>
        </p:nvSpPr>
        <p:spPr>
          <a:xfrm>
            <a:off x="9212250" y="3295967"/>
            <a:ext cx="1011797" cy="671654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85CCC7-5EC7-A049-7920-FDC56DC2F413}"/>
              </a:ext>
            </a:extLst>
          </p:cNvPr>
          <p:cNvSpPr txBox="1"/>
          <p:nvPr/>
        </p:nvSpPr>
        <p:spPr>
          <a:xfrm>
            <a:off x="9354104" y="3521359"/>
            <a:ext cx="1011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/>
              <a:t>Thristy</a:t>
            </a:r>
            <a:r>
              <a:rPr lang="en-IN" sz="1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412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07795627-150A-20BA-2D61-E4D20D6639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690" t="19069" r="690" b="-105"/>
          <a:stretch/>
        </p:blipFill>
        <p:spPr>
          <a:xfrm>
            <a:off x="7504898" y="0"/>
            <a:ext cx="3828033" cy="20510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FF8AE8-C9D0-6FA9-D0C5-EB1C511B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59" y="417198"/>
            <a:ext cx="8770571" cy="975892"/>
          </a:xfrm>
        </p:spPr>
        <p:txBody>
          <a:bodyPr/>
          <a:lstStyle/>
          <a:p>
            <a:r>
              <a:rPr lang="en-IN" dirty="0"/>
              <a:t>HOW THE SYSTEM WORKS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206724-F22A-19FE-8B92-466B3419F774}"/>
              </a:ext>
            </a:extLst>
          </p:cNvPr>
          <p:cNvSpPr/>
          <p:nvPr/>
        </p:nvSpPr>
        <p:spPr>
          <a:xfrm>
            <a:off x="3479532" y="1910614"/>
            <a:ext cx="2377440" cy="798897"/>
          </a:xfrm>
          <a:prstGeom prst="ellips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699CB9F-B11F-4D9C-F2AB-000E42617190}"/>
              </a:ext>
            </a:extLst>
          </p:cNvPr>
          <p:cNvSpPr/>
          <p:nvPr/>
        </p:nvSpPr>
        <p:spPr>
          <a:xfrm>
            <a:off x="4350619" y="2703892"/>
            <a:ext cx="635267" cy="522574"/>
          </a:xfrm>
          <a:prstGeom prst="downArrow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3288B24-10CD-A726-D9F7-C051421A6EAC}"/>
              </a:ext>
            </a:extLst>
          </p:cNvPr>
          <p:cNvSpPr/>
          <p:nvPr/>
        </p:nvSpPr>
        <p:spPr>
          <a:xfrm>
            <a:off x="3056021" y="3127203"/>
            <a:ext cx="3234088" cy="798897"/>
          </a:xfrm>
          <a:prstGeom prst="parallelogram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Read Soil Moisture detector reading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81F9B23-308C-F4FD-0A17-556A3311C154}"/>
              </a:ext>
            </a:extLst>
          </p:cNvPr>
          <p:cNvSpPr/>
          <p:nvPr/>
        </p:nvSpPr>
        <p:spPr>
          <a:xfrm>
            <a:off x="4312119" y="3926100"/>
            <a:ext cx="635267" cy="492502"/>
          </a:xfrm>
          <a:prstGeom prst="downArrow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65269F5-351D-CEDE-228E-66EDF28659CB}"/>
              </a:ext>
            </a:extLst>
          </p:cNvPr>
          <p:cNvSpPr/>
          <p:nvPr/>
        </p:nvSpPr>
        <p:spPr>
          <a:xfrm>
            <a:off x="4312117" y="5422249"/>
            <a:ext cx="635267" cy="422705"/>
          </a:xfrm>
          <a:prstGeom prst="downArrow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2F11C-740A-71D8-A68A-C1C3BA8D4F81}"/>
              </a:ext>
            </a:extLst>
          </p:cNvPr>
          <p:cNvSpPr/>
          <p:nvPr/>
        </p:nvSpPr>
        <p:spPr>
          <a:xfrm>
            <a:off x="3185962" y="5844954"/>
            <a:ext cx="3022333" cy="729101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Turn on/off </a:t>
            </a:r>
            <a:r>
              <a:rPr lang="en-IN" sz="1600" dirty="0">
                <a:solidFill>
                  <a:schemeClr val="tx1"/>
                </a:solidFill>
              </a:rPr>
              <a:t>pump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619DDF-D655-F2B3-D560-34F3E72AD135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423511" y="6209504"/>
            <a:ext cx="176245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BEAEB3-C1C8-3ACB-7423-639457F5C5CB}"/>
              </a:ext>
            </a:extLst>
          </p:cNvPr>
          <p:cNvCxnSpPr>
            <a:cxnSpLocks/>
          </p:cNvCxnSpPr>
          <p:nvPr/>
        </p:nvCxnSpPr>
        <p:spPr>
          <a:xfrm flipV="1">
            <a:off x="1424539" y="3526651"/>
            <a:ext cx="0" cy="26828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4CD8A5-D1C5-9221-EE15-CA58C53DC112}"/>
              </a:ext>
            </a:extLst>
          </p:cNvPr>
          <p:cNvCxnSpPr>
            <a:endCxn id="13" idx="5"/>
          </p:cNvCxnSpPr>
          <p:nvPr/>
        </p:nvCxnSpPr>
        <p:spPr>
          <a:xfrm>
            <a:off x="1428324" y="3526651"/>
            <a:ext cx="1727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CD9C23-9F1E-1980-ACF3-F676A148CAB9}"/>
              </a:ext>
            </a:extLst>
          </p:cNvPr>
          <p:cNvCxnSpPr>
            <a:cxnSpLocks/>
          </p:cNvCxnSpPr>
          <p:nvPr/>
        </p:nvCxnSpPr>
        <p:spPr>
          <a:xfrm>
            <a:off x="5770344" y="4917026"/>
            <a:ext cx="197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8541ED-E482-5720-E465-37193BDCE805}"/>
              </a:ext>
            </a:extLst>
          </p:cNvPr>
          <p:cNvCxnSpPr>
            <a:cxnSpLocks/>
          </p:cNvCxnSpPr>
          <p:nvPr/>
        </p:nvCxnSpPr>
        <p:spPr>
          <a:xfrm flipV="1">
            <a:off x="7743525" y="3526651"/>
            <a:ext cx="0" cy="1384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09E95E-A846-0194-AD36-696497B26AD6}"/>
              </a:ext>
            </a:extLst>
          </p:cNvPr>
          <p:cNvCxnSpPr>
            <a:endCxn id="13" idx="2"/>
          </p:cNvCxnSpPr>
          <p:nvPr/>
        </p:nvCxnSpPr>
        <p:spPr>
          <a:xfrm flipH="1">
            <a:off x="6190247" y="3526651"/>
            <a:ext cx="15532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Diamond 48">
            <a:extLst>
              <a:ext uri="{FF2B5EF4-FFF2-40B4-BE49-F238E27FC236}">
                <a16:creationId xmlns:a16="http://schemas.microsoft.com/office/drawing/2014/main" id="{5E8953E8-E7BC-9AC1-A09A-7949D0A63D8E}"/>
              </a:ext>
            </a:extLst>
          </p:cNvPr>
          <p:cNvSpPr/>
          <p:nvPr/>
        </p:nvSpPr>
        <p:spPr>
          <a:xfrm>
            <a:off x="3549314" y="4377708"/>
            <a:ext cx="2160871" cy="1067598"/>
          </a:xfrm>
          <a:prstGeom prst="diamond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Compare the values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0D0EC0-A3D4-0FEE-1A43-7A840EF78FFE}"/>
              </a:ext>
            </a:extLst>
          </p:cNvPr>
          <p:cNvSpPr txBox="1"/>
          <p:nvPr/>
        </p:nvSpPr>
        <p:spPr>
          <a:xfrm>
            <a:off x="1905802" y="5736657"/>
            <a:ext cx="12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Matches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6CC25-1E6A-38AD-A6D0-33A1490BA0F9}"/>
              </a:ext>
            </a:extLst>
          </p:cNvPr>
          <p:cNvSpPr txBox="1"/>
          <p:nvPr/>
        </p:nvSpPr>
        <p:spPr>
          <a:xfrm>
            <a:off x="5856972" y="4498745"/>
            <a:ext cx="164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 Matches</a:t>
            </a:r>
          </a:p>
        </p:txBody>
      </p:sp>
    </p:spTree>
    <p:extLst>
      <p:ext uri="{BB962C8B-B14F-4D97-AF65-F5344CB8AC3E}">
        <p14:creationId xmlns:p14="http://schemas.microsoft.com/office/powerpoint/2010/main" val="6787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/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For Example :</a:t>
            </a:r>
            <a:br>
              <a:rPr lang="en-US" sz="3400" dirty="0"/>
            </a:br>
            <a:r>
              <a:rPr lang="en-US" sz="3400" dirty="0"/>
              <a:t>Paddy Field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1549" y="1757155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EC6A-9FD6-027E-83BD-FDFD2DD0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717" y="0"/>
            <a:ext cx="7994566" cy="1651054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sz="3200" dirty="0"/>
              <a:t>verage soil moisture percentages at different stages of paddy crop growth: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C25DE70-8417-AB8C-5B0A-89C1CA249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8294" r="38294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D210C4E-3108-1DE7-74DE-594793A5FA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5243" r="35243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A5B08-3F26-3D51-0F93-85A39072A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286" y="1848051"/>
            <a:ext cx="9153626" cy="4160520"/>
          </a:xfrm>
        </p:spPr>
        <p:txBody>
          <a:bodyPr>
            <a:noAutofit/>
          </a:bodyPr>
          <a:lstStyle/>
          <a:p>
            <a:r>
              <a:rPr lang="en-US" sz="1500" b="1" dirty="0"/>
              <a:t>1. Land Preparation: </a:t>
            </a:r>
            <a:r>
              <a:rPr lang="en-US" sz="1500" dirty="0"/>
              <a:t>around 70-75% of field capacity before planting. </a:t>
            </a:r>
          </a:p>
          <a:p>
            <a:r>
              <a:rPr lang="en-US" sz="1500" b="1" dirty="0"/>
              <a:t>2. Seedling Stage: </a:t>
            </a:r>
            <a:r>
              <a:rPr lang="en-US" sz="1500" dirty="0"/>
              <a:t>During the first 25 days after planting, the soil moisture should be kept at around 80-85% of field capacity. </a:t>
            </a:r>
          </a:p>
          <a:p>
            <a:r>
              <a:rPr lang="en-US" sz="1500" b="1" dirty="0"/>
              <a:t>3. Vegetative Stage: </a:t>
            </a:r>
            <a:r>
              <a:rPr lang="en-US" sz="1500" dirty="0"/>
              <a:t>From day 26 to around 50 days after planting, the soil moisture should be maintained at around 75-80% of field capacity. </a:t>
            </a:r>
          </a:p>
          <a:p>
            <a:r>
              <a:rPr lang="en-US" sz="1500" b="1" dirty="0"/>
              <a:t>4. Reproductive Stage: </a:t>
            </a:r>
            <a:r>
              <a:rPr lang="en-US" sz="1500" dirty="0"/>
              <a:t>From day 51 to around 90 days after planting, the soil moisture should be kept at around 70-75% of field capacity. </a:t>
            </a:r>
          </a:p>
          <a:p>
            <a:r>
              <a:rPr lang="en-US" sz="1500" b="1" dirty="0"/>
              <a:t>5. Ripening Stage: </a:t>
            </a:r>
            <a:r>
              <a:rPr lang="en-US" sz="1500" dirty="0"/>
              <a:t>During the last 2-3 weeks of crop growth, the soil moisture should be gradually reduced to around 60-65% of field capacity.</a:t>
            </a:r>
          </a:p>
          <a:p>
            <a:r>
              <a:rPr lang="en-US" sz="1500" dirty="0"/>
              <a:t>Regular monitoring of soil moisture levels is important to ensure that the crop is receiving the appropriate amount of water at each stage of growth.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5111475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354</TotalTime>
  <Words>710</Words>
  <Application>Microsoft Office PowerPoint</Application>
  <PresentationFormat>Widescreen</PresentationFormat>
  <Paragraphs>81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Meiryo</vt:lpstr>
      <vt:lpstr>Arial</vt:lpstr>
      <vt:lpstr>Brush Script MT</vt:lpstr>
      <vt:lpstr>Calibri</vt:lpstr>
      <vt:lpstr>Corbel</vt:lpstr>
      <vt:lpstr>Meiryo (Body)</vt:lpstr>
      <vt:lpstr>Wingdings</vt:lpstr>
      <vt:lpstr>SketchLinesVTI</vt:lpstr>
      <vt:lpstr>SMART WATERING SYSTEM</vt:lpstr>
      <vt:lpstr>Agenda</vt:lpstr>
      <vt:lpstr>Introduction</vt:lpstr>
      <vt:lpstr>Problem Statement</vt:lpstr>
      <vt:lpstr>SOLUTION SMART WATERING SYSYTEM</vt:lpstr>
      <vt:lpstr>COMPONENTS</vt:lpstr>
      <vt:lpstr>HOW THE SYSTEM WORKS</vt:lpstr>
      <vt:lpstr>For Example : Paddy Field</vt:lpstr>
      <vt:lpstr>Average soil moisture percentages at different stages of paddy crop growth:</vt:lpstr>
      <vt:lpstr>ADVANTAGES</vt:lpstr>
      <vt:lpstr>Challenges</vt:lpstr>
      <vt:lpstr>Future Plans</vt:lpstr>
      <vt:lpstr>Additional Modules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WATERING SYSTEM</dc:title>
  <dc:creator>krishna prathibha Goda</dc:creator>
  <cp:lastModifiedBy>krishna prathibha Goda</cp:lastModifiedBy>
  <cp:revision>1</cp:revision>
  <dcterms:created xsi:type="dcterms:W3CDTF">2023-04-29T17:05:34Z</dcterms:created>
  <dcterms:modified xsi:type="dcterms:W3CDTF">2023-04-29T22:59:36Z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